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1" r:id="rId2"/>
    <p:sldId id="324" r:id="rId3"/>
    <p:sldId id="295" r:id="rId4"/>
    <p:sldId id="301" r:id="rId5"/>
    <p:sldId id="323" r:id="rId6"/>
    <p:sldId id="282" r:id="rId7"/>
    <p:sldId id="286" r:id="rId8"/>
    <p:sldId id="287" r:id="rId9"/>
    <p:sldId id="288" r:id="rId10"/>
    <p:sldId id="291" r:id="rId11"/>
    <p:sldId id="299" r:id="rId12"/>
    <p:sldId id="303" r:id="rId13"/>
    <p:sldId id="325" r:id="rId14"/>
    <p:sldId id="309" r:id="rId15"/>
    <p:sldId id="305" r:id="rId16"/>
    <p:sldId id="307" r:id="rId17"/>
    <p:sldId id="306" r:id="rId18"/>
    <p:sldId id="308" r:id="rId19"/>
    <p:sldId id="326" r:id="rId20"/>
    <p:sldId id="311" r:id="rId21"/>
    <p:sldId id="327" r:id="rId22"/>
    <p:sldId id="297" r:id="rId23"/>
    <p:sldId id="314" r:id="rId24"/>
    <p:sldId id="312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00" r:id="rId33"/>
    <p:sldId id="322" r:id="rId34"/>
    <p:sldId id="298" r:id="rId35"/>
    <p:sldId id="293" r:id="rId36"/>
    <p:sldId id="296" r:id="rId37"/>
    <p:sldId id="328" r:id="rId38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56" autoAdjust="0"/>
    <p:restoredTop sz="96208" autoAdjust="0"/>
  </p:normalViewPr>
  <p:slideViewPr>
    <p:cSldViewPr>
      <p:cViewPr>
        <p:scale>
          <a:sx n="91" d="100"/>
          <a:sy n="91" d="100"/>
        </p:scale>
        <p:origin x="1064" y="8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7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7/15/20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51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7/15/20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1200" y="1295400"/>
            <a:ext cx="10769600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60800" y="2819400"/>
            <a:ext cx="457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1544" y="2471772"/>
            <a:ext cx="8424936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564904"/>
            <a:ext cx="7992888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04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96855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2000"/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" y="1"/>
            <a:ext cx="12010189" cy="743953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8949024A-46E8-CA4D-856E-6A228004C62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F05D9A-DAC8-4C53-B66B-408BAA307D90}" type="datetime1">
              <a:rPr lang="en-US" smtClean="0"/>
              <a:t>7/15/20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74611" y="6492876"/>
            <a:ext cx="4694989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075E3A-870C-4809-ABC6-77B21E2CD478}" type="datetime1">
              <a:rPr lang="en-US" smtClean="0"/>
              <a:t>7/15/20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zh-CN" altLang="en-US" dirty="0"/>
              <a:t>强规则过滤和数据分割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B7BE0-BBED-A647-8C5A-37D9DFBDD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C974-51B5-F04E-8A7C-8D6E220350C7}" type="datetimeFigureOut">
              <a:rPr kumimoji="1" lang="zh-CN" altLang="en-US" smtClean="0"/>
              <a:t>2020/7/15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72" r:id="rId3"/>
    <p:sldLayoutId id="2147483673" r:id="rId4"/>
    <p:sldLayoutId id="2147483674" r:id="rId5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gif"/><Relationship Id="rId5" Type="http://schemas.openxmlformats.org/officeDocument/2006/relationships/image" Target="../media/image1.gi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973B1-B2F2-8F45-A7CD-AFEA52378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340768"/>
            <a:ext cx="7772400" cy="838200"/>
          </a:xfrm>
        </p:spPr>
        <p:txBody>
          <a:bodyPr/>
          <a:lstStyle/>
          <a:p>
            <a:r>
              <a:rPr lang="zh-CN" altLang="en-US" dirty="0"/>
              <a:t>强规则过滤和数据分割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7D8F50-E31B-444C-9554-496BA006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C5BEE-EE2C-884B-83A1-55C95BA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F5C302-8A39-1B46-85D1-4027FF981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2947249"/>
            <a:ext cx="317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7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7CB4808-072A-5E41-A162-CD36E161C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204" y="2578134"/>
            <a:ext cx="8382000" cy="2743561"/>
          </a:xfrm>
        </p:spPr>
        <p:txBody>
          <a:bodyPr/>
          <a:lstStyle/>
          <a:p>
            <a:r>
              <a:rPr kumimoji="1"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r>
              <a:rPr kumimoji="1" lang="en" altLang="zh-CN" sz="2000" b="1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environment_tmp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</a:p>
          <a:p>
            <a:pPr marL="0" indent="0">
              <a:buNone/>
            </a:pPr>
            <a:endParaRPr kumimoji="1" lang="en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直接</a:t>
            </a:r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预测为不结冰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kumimoji="1"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若数据区别不大，这部分的预测正确的概率应该接近</a:t>
            </a:r>
            <a:r>
              <a:rPr kumimoji="1"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100%</a:t>
            </a:r>
            <a:endParaRPr kumimoji="1"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C037BF3-2669-D240-B238-DFCDDE45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强规则选择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1D14B7-410C-CF48-BB83-43CBF338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955128-5EA5-D340-A189-B8F48987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0E450CF-D9BD-C441-8975-870766D796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7244007-EABC-7F4C-8887-85C39A19C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355610"/>
              </p:ext>
            </p:extLst>
          </p:nvPr>
        </p:nvGraphicFramePr>
        <p:xfrm>
          <a:off x="911424" y="1142191"/>
          <a:ext cx="3384376" cy="10172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44215">
                  <a:extLst>
                    <a:ext uri="{9D8B030D-6E8A-4147-A177-3AD203B41FA5}">
                      <a16:colId xmlns:a16="http://schemas.microsoft.com/office/drawing/2014/main" val="1946760989"/>
                    </a:ext>
                  </a:extLst>
                </a:gridCol>
                <a:gridCol w="1440161">
                  <a:extLst>
                    <a:ext uri="{9D8B030D-6E8A-4147-A177-3AD203B41FA5}">
                      <a16:colId xmlns:a16="http://schemas.microsoft.com/office/drawing/2014/main" val="1879284783"/>
                    </a:ext>
                  </a:extLst>
                </a:gridCol>
              </a:tblGrid>
              <a:tr h="33907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过滤数目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0506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所有规则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19180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65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r>
                        <a:rPr lang="zh-CN" altLang="en-US" sz="1600" dirty="0"/>
                        <a:t>条规则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19136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352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9284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7BFDD48-09D7-C848-856F-E3763C783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被过滤部分的得分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使用过滤前得分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8A1AD86-03E5-1F4B-BEC0-27677BD8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强规则过滤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效果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562A35-C617-CC4C-A90E-ACA0797B3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14063F9-4307-D344-B1EA-DBC9BE15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6020136-0E48-A24E-94A0-E4DD645A29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EF944BE-F869-0547-9F5A-A376F80BC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700808"/>
            <a:ext cx="6477000" cy="762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0D2578-074D-1B4A-B8F6-B2D571FF8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48" y="4223300"/>
            <a:ext cx="7645967" cy="149845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C5B910-898B-774D-9A33-F657ED682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48" y="3479744"/>
            <a:ext cx="74549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0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113C754-1D1D-4E48-B07E-AC69FFA02856}"/>
              </a:ext>
            </a:extLst>
          </p:cNvPr>
          <p:cNvSpPr txBox="1">
            <a:spLocks/>
          </p:cNvSpPr>
          <p:nvPr/>
        </p:nvSpPr>
        <p:spPr bwMode="auto">
          <a:xfrm>
            <a:off x="421207" y="1115825"/>
            <a:ext cx="1117600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使用过滤后得分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过滤前后得分差别（后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前）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总结：分数体现不明显，主要作用是帮助模型更好地学习，防止学习的都是不重合部分</a:t>
            </a: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  <a:p>
            <a:pPr marL="0" indent="0">
              <a:buFontTx/>
              <a:buNone/>
            </a:pP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AAE5528-67D1-5846-A0DD-9ECE7838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392ABC-A5CF-FA4A-BFEF-9558F041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EC85FE-F5FB-6B4C-A210-3323C54A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4F1A216-00EB-2647-A709-BDF2027403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B7DD5-8D70-EF43-9982-14B9B7BF6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67" y="3843888"/>
            <a:ext cx="7683500" cy="142005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5EEF1AD5-2617-CF4B-8CF2-0BA049F55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5067" y="1628800"/>
            <a:ext cx="7683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数据不均衡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54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09FD259-E60D-EB45-9EF9-5AEEC198B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前面使用的是</a:t>
            </a:r>
            <a:r>
              <a:rPr kumimoji="1" lang="en" altLang="zh-CN" dirty="0" err="1"/>
              <a:t>class_weight</a:t>
            </a:r>
            <a:r>
              <a:rPr kumimoji="1" lang="en" altLang="zh-CN" dirty="0"/>
              <a:t>=</a:t>
            </a:r>
            <a:r>
              <a:rPr kumimoji="1" lang="en-US" altLang="zh-CN" dirty="0"/>
              <a:t>’</a:t>
            </a:r>
            <a:r>
              <a:rPr kumimoji="1" lang="en" altLang="zh-CN" dirty="0"/>
              <a:t>balanced</a:t>
            </a:r>
            <a:r>
              <a:rPr kumimoji="1" lang="en-US" altLang="zh-CN" dirty="0"/>
              <a:t>’</a:t>
            </a:r>
            <a:r>
              <a:rPr kumimoji="1" lang="zh-CN" altLang="en-US" dirty="0"/>
              <a:t>，但从得分上看还是非常不均衡</a:t>
            </a:r>
            <a:endParaRPr kumimoji="1" lang="en-US" altLang="zh-CN" dirty="0"/>
          </a:p>
          <a:p>
            <a:r>
              <a:rPr kumimoji="1" lang="zh-CN" altLang="en-US" dirty="0"/>
              <a:t>考虑到强过滤也解决了一些不均衡，</a:t>
            </a:r>
            <a:r>
              <a:rPr kumimoji="1" lang="zh-CN" altLang="en" dirty="0"/>
              <a:t>在</a:t>
            </a:r>
            <a:r>
              <a:rPr kumimoji="1" lang="en-US" altLang="zh-CN" dirty="0"/>
              <a:t>#15</a:t>
            </a:r>
            <a:r>
              <a:rPr kumimoji="1" lang="zh-CN" altLang="en-US" dirty="0"/>
              <a:t>过滤后的数据上对三种方法进行试验</a:t>
            </a:r>
            <a:endParaRPr kumimoji="1" lang="en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99527D1-12C5-C549-9FEA-17BBE3280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数据不均衡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D7F5316-E98A-AF44-9DD7-C247CBB5C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20D979-09B7-A449-B80E-B8614B0F2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99CEB66-01DC-AA4B-8929-4457B2BF233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7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440037-A79C-084F-8827-07CC0F4E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6" y="1140639"/>
            <a:ext cx="11176000" cy="5303857"/>
          </a:xfrm>
        </p:spPr>
        <p:txBody>
          <a:bodyPr/>
          <a:lstStyle/>
          <a:p>
            <a:r>
              <a:rPr kumimoji="1" lang="zh-CN" altLang="en-US" sz="2000" dirty="0"/>
              <a:t>不设置</a:t>
            </a:r>
            <a:r>
              <a:rPr kumimoji="1" lang="en" altLang="zh-CN" sz="2000" dirty="0" err="1"/>
              <a:t>class_weight</a:t>
            </a:r>
            <a:r>
              <a:rPr kumimoji="1" lang="en" altLang="zh-CN" sz="2000" dirty="0"/>
              <a:t>=</a:t>
            </a:r>
            <a:r>
              <a:rPr kumimoji="1" lang="en-US" altLang="zh-CN" sz="2000" dirty="0"/>
              <a:t>’</a:t>
            </a:r>
            <a:r>
              <a:rPr kumimoji="1" lang="en" altLang="zh-CN" sz="2000" dirty="0"/>
              <a:t>balanced</a:t>
            </a:r>
            <a:r>
              <a:rPr kumimoji="1" lang="en-US" altLang="zh-CN" sz="2000" dirty="0"/>
              <a:t>’</a:t>
            </a:r>
            <a:endParaRPr kumimoji="1" lang="en" altLang="zh-CN" sz="2000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pPr marL="0" indent="0">
              <a:buNone/>
            </a:pPr>
            <a:endParaRPr kumimoji="1" lang="en" altLang="zh-CN" dirty="0"/>
          </a:p>
          <a:p>
            <a:r>
              <a:rPr kumimoji="1" lang="zh-CN" altLang="en-US" sz="2000" dirty="0"/>
              <a:t>设置后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设置后 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 设置前</a:t>
            </a: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85A3B6-2205-7D4F-8811-506F010AE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方法一：</a:t>
            </a:r>
            <a:r>
              <a:rPr kumimoji="1" lang="en-US" altLang="zh-CN" dirty="0" err="1"/>
              <a:t>class_weight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21CFFE-14F0-A04C-A0C6-DF3E20708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A89BAC6-0878-F448-AED9-92AB68752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75985A1-5CA5-934B-B72F-AFF774851D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C9EABAD-66D7-5346-9DDC-AAC3BBD6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711" y="1541071"/>
            <a:ext cx="6840760" cy="132034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731FB5-774C-0144-A6E6-B09D56C12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11" y="3193997"/>
            <a:ext cx="6854318" cy="13203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9B5339-19E0-B240-BCAB-70700B139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10" y="5094391"/>
            <a:ext cx="6991200" cy="12869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C64E66-2F0A-A14F-9C1A-2AAFF6D65A81}"/>
              </a:ext>
            </a:extLst>
          </p:cNvPr>
          <p:cNvSpPr txBox="1"/>
          <p:nvPr/>
        </p:nvSpPr>
        <p:spPr>
          <a:xfrm>
            <a:off x="8547100" y="2628900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缺点是有些模型</a:t>
            </a:r>
            <a:endParaRPr kumimoji="1" lang="en-US" altLang="zh-CN" dirty="0"/>
          </a:p>
          <a:p>
            <a:r>
              <a:rPr kumimoji="1" lang="zh-CN" altLang="en-US" dirty="0"/>
              <a:t>权重</a:t>
            </a:r>
            <a:r>
              <a:rPr kumimoji="1" lang="en-US" altLang="zh-CN" dirty="0"/>
              <a:t>or</a:t>
            </a:r>
            <a:r>
              <a:rPr kumimoji="1" lang="zh-CN" altLang="en-US" dirty="0"/>
              <a:t>阈值调整麻烦</a:t>
            </a:r>
          </a:p>
        </p:txBody>
      </p:sp>
    </p:spTree>
    <p:extLst>
      <p:ext uri="{BB962C8B-B14F-4D97-AF65-F5344CB8AC3E}">
        <p14:creationId xmlns:p14="http://schemas.microsoft.com/office/powerpoint/2010/main" val="58734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A60FAFA-276D-CC4F-8079-31DC53461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欠采样后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后 </a:t>
            </a:r>
            <a:r>
              <a:rPr kumimoji="1" lang="en-US" altLang="zh-CN" sz="2000" dirty="0"/>
              <a:t>-</a:t>
            </a:r>
            <a:r>
              <a:rPr kumimoji="1" lang="zh-CN" altLang="en-US" sz="2000" dirty="0"/>
              <a:t> 前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5866EE0-8D95-9045-AE21-FC5A3D7E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方法二：欠采样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27B403-1BE2-854F-9F9F-F93DD07D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E12DA9-5203-F949-8F44-ACE8A162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C2CC832-5DE1-AC41-ADF9-B6B805BFE1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E7D3B4-9910-CB43-ADAF-77EFF1BA7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541965"/>
            <a:ext cx="7620000" cy="13843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82AA61-49D5-754E-8A33-DF329DF9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352405"/>
            <a:ext cx="7620000" cy="143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30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36AA014-34A5-8148-B137-021C6AA0E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过采样后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后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前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80F8546-E589-3B4B-83E6-20C85840B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方法三：过采样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C48604-C2FC-4E40-8620-33B3A90B6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D63822E-1090-834F-983A-9876FD008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C220D05-D98F-9543-97F6-DD85E23776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51A658-A495-EE4B-990B-D4B4199DD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33" y="1482445"/>
            <a:ext cx="7645400" cy="14859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42C552-CBAC-AD40-8E28-693D73CD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33" y="3376844"/>
            <a:ext cx="7645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0449D00-95FA-3B45-A334-1613839D7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4"/>
            <a:ext cx="7402985" cy="5340423"/>
          </a:xfrm>
        </p:spPr>
        <p:txBody>
          <a:bodyPr/>
          <a:lstStyle/>
          <a:p>
            <a:r>
              <a:rPr kumimoji="1" lang="en" altLang="zh-CN" sz="2000" dirty="0" err="1"/>
              <a:t>class_weight</a:t>
            </a:r>
            <a:r>
              <a:rPr kumimoji="1" lang="en" altLang="zh-CN" sz="2000" dirty="0"/>
              <a:t>=</a:t>
            </a:r>
            <a:r>
              <a:rPr kumimoji="1" lang="en-US" altLang="zh-CN" sz="2000" dirty="0"/>
              <a:t>’</a:t>
            </a:r>
            <a:r>
              <a:rPr kumimoji="1" lang="en" altLang="zh-CN" sz="2000" dirty="0"/>
              <a:t>balanced</a:t>
            </a:r>
            <a:r>
              <a:rPr kumimoji="1" lang="en-US" altLang="zh-CN" sz="2000" dirty="0"/>
              <a:t>’</a:t>
            </a:r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欠采样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过采样</a:t>
            </a:r>
            <a:endParaRPr kumimoji="1" lang="en" altLang="zh-CN" sz="2000" dirty="0"/>
          </a:p>
          <a:p>
            <a:endParaRPr kumimoji="1" lang="en" altLang="zh-CN" sz="2000" dirty="0"/>
          </a:p>
          <a:p>
            <a:endParaRPr kumimoji="1"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E8B0197-4EAD-9441-924A-68570133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类别均衡方法比较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2FA18B-C3B9-694F-8CD5-BEAF42648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20D17-41AC-8643-9DF3-61827B09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CA4415F-A59C-134F-A93A-6B18F65ACC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C80BCE-F2E6-4B47-81A3-F089B737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565999"/>
            <a:ext cx="6991200" cy="12869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F80C32-9D6C-6D48-BBA0-B553FF07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84" y="3284984"/>
            <a:ext cx="6991200" cy="131230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721997-0B95-A748-B39D-853DC9834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5132333"/>
            <a:ext cx="6991200" cy="1323915"/>
          </a:xfrm>
          <a:prstGeom prst="rect">
            <a:avLst/>
          </a:prstGeom>
        </p:spPr>
      </p:pic>
      <p:sp>
        <p:nvSpPr>
          <p:cNvPr id="10" name="内容占位符 1">
            <a:extLst>
              <a:ext uri="{FF2B5EF4-FFF2-40B4-BE49-F238E27FC236}">
                <a16:creationId xmlns:a16="http://schemas.microsoft.com/office/drawing/2014/main" id="{11F40BA7-00F9-8745-97F2-A5290CEBB87D}"/>
              </a:ext>
            </a:extLst>
          </p:cNvPr>
          <p:cNvSpPr txBox="1">
            <a:spLocks/>
          </p:cNvSpPr>
          <p:nvPr/>
        </p:nvSpPr>
        <p:spPr bwMode="auto">
          <a:xfrm>
            <a:off x="8242401" y="1134139"/>
            <a:ext cx="3528392" cy="5175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5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6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2000" dirty="0"/>
              <a:t>Accuracy</a:t>
            </a:r>
            <a:r>
              <a:rPr kumimoji="1" lang="zh-CN" altLang="en" sz="2000" dirty="0"/>
              <a:t>降下来</a:t>
            </a:r>
            <a:endParaRPr kumimoji="1" lang="en-US" altLang="zh-CN" sz="2000" dirty="0"/>
          </a:p>
          <a:p>
            <a:r>
              <a:rPr kumimoji="1" lang="en-US" altLang="zh-CN" sz="2000" dirty="0"/>
              <a:t>AUC</a:t>
            </a:r>
            <a:r>
              <a:rPr kumimoji="1" lang="zh-CN" altLang="en-US" sz="2000" dirty="0"/>
              <a:t>提高</a:t>
            </a:r>
            <a:endParaRPr kumimoji="1" lang="en-US" altLang="zh-CN" sz="2000" dirty="0"/>
          </a:p>
          <a:p>
            <a:r>
              <a:rPr kumimoji="1" lang="zh-CN" altLang="en-US" sz="2000" dirty="0"/>
              <a:t>使还有提升空间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b="1" dirty="0"/>
              <a:t>暂时选用欠采样</a:t>
            </a:r>
            <a:endParaRPr kumimoji="1" lang="en-US" altLang="zh-CN" sz="2000" b="1" dirty="0"/>
          </a:p>
          <a:p>
            <a:r>
              <a:rPr lang="en-US" altLang="zh-CN" sz="2000" dirty="0"/>
              <a:t>23667</a:t>
            </a:r>
            <a:r>
              <a:rPr lang="zh-CN" altLang="en-US" sz="2000" dirty="0"/>
              <a:t>，</a:t>
            </a:r>
            <a:r>
              <a:rPr lang="en-US" altLang="zh-CN" sz="2000" dirty="0"/>
              <a:t>1:1</a:t>
            </a:r>
            <a:endParaRPr kumimoji="1" lang="en-US" altLang="zh-CN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A3D4B1-603B-9C4F-98D2-F71871BA4E58}"/>
              </a:ext>
            </a:extLst>
          </p:cNvPr>
          <p:cNvSpPr/>
          <p:nvPr/>
        </p:nvSpPr>
        <p:spPr>
          <a:xfrm>
            <a:off x="2255776" y="1556792"/>
            <a:ext cx="743880" cy="48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5F2DC4-26BB-E345-8F80-0EB79F40C922}"/>
              </a:ext>
            </a:extLst>
          </p:cNvPr>
          <p:cNvSpPr/>
          <p:nvPr/>
        </p:nvSpPr>
        <p:spPr>
          <a:xfrm>
            <a:off x="5303968" y="1521328"/>
            <a:ext cx="504000" cy="48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9BD9C9F-6FFF-FA48-8798-1861FD31C340}"/>
              </a:ext>
            </a:extLst>
          </p:cNvPr>
          <p:cNvSpPr/>
          <p:nvPr/>
        </p:nvSpPr>
        <p:spPr>
          <a:xfrm>
            <a:off x="3791744" y="1554707"/>
            <a:ext cx="504000" cy="48600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04000"/>
                      <a:gd name="connsiteY0" fmla="*/ 0 h 4860000"/>
                      <a:gd name="connsiteX1" fmla="*/ 504000 w 504000"/>
                      <a:gd name="connsiteY1" fmla="*/ 0 h 4860000"/>
                      <a:gd name="connsiteX2" fmla="*/ 504000 w 504000"/>
                      <a:gd name="connsiteY2" fmla="*/ 548486 h 4860000"/>
                      <a:gd name="connsiteX3" fmla="*/ 504000 w 504000"/>
                      <a:gd name="connsiteY3" fmla="*/ 1339971 h 4860000"/>
                      <a:gd name="connsiteX4" fmla="*/ 504000 w 504000"/>
                      <a:gd name="connsiteY4" fmla="*/ 2034257 h 4860000"/>
                      <a:gd name="connsiteX5" fmla="*/ 504000 w 504000"/>
                      <a:gd name="connsiteY5" fmla="*/ 2631343 h 4860000"/>
                      <a:gd name="connsiteX6" fmla="*/ 504000 w 504000"/>
                      <a:gd name="connsiteY6" fmla="*/ 3228429 h 4860000"/>
                      <a:gd name="connsiteX7" fmla="*/ 504000 w 504000"/>
                      <a:gd name="connsiteY7" fmla="*/ 3922714 h 4860000"/>
                      <a:gd name="connsiteX8" fmla="*/ 504000 w 504000"/>
                      <a:gd name="connsiteY8" fmla="*/ 4860000 h 4860000"/>
                      <a:gd name="connsiteX9" fmla="*/ 0 w 504000"/>
                      <a:gd name="connsiteY9" fmla="*/ 4860000 h 4860000"/>
                      <a:gd name="connsiteX10" fmla="*/ 0 w 504000"/>
                      <a:gd name="connsiteY10" fmla="*/ 4165714 h 4860000"/>
                      <a:gd name="connsiteX11" fmla="*/ 0 w 504000"/>
                      <a:gd name="connsiteY11" fmla="*/ 3520029 h 4860000"/>
                      <a:gd name="connsiteX12" fmla="*/ 0 w 504000"/>
                      <a:gd name="connsiteY12" fmla="*/ 2777143 h 4860000"/>
                      <a:gd name="connsiteX13" fmla="*/ 0 w 504000"/>
                      <a:gd name="connsiteY13" fmla="*/ 2131457 h 4860000"/>
                      <a:gd name="connsiteX14" fmla="*/ 0 w 504000"/>
                      <a:gd name="connsiteY14" fmla="*/ 1339971 h 4860000"/>
                      <a:gd name="connsiteX15" fmla="*/ 0 w 504000"/>
                      <a:gd name="connsiteY15" fmla="*/ 0 h 48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504000" h="4860000" extrusionOk="0">
                        <a:moveTo>
                          <a:pt x="0" y="0"/>
                        </a:moveTo>
                        <a:cubicBezTo>
                          <a:pt x="138793" y="7187"/>
                          <a:pt x="293709" y="-17293"/>
                          <a:pt x="504000" y="0"/>
                        </a:cubicBezTo>
                        <a:cubicBezTo>
                          <a:pt x="509749" y="208887"/>
                          <a:pt x="530753" y="341504"/>
                          <a:pt x="504000" y="548486"/>
                        </a:cubicBezTo>
                        <a:cubicBezTo>
                          <a:pt x="477247" y="755468"/>
                          <a:pt x="535215" y="1167180"/>
                          <a:pt x="504000" y="1339971"/>
                        </a:cubicBezTo>
                        <a:cubicBezTo>
                          <a:pt x="472785" y="1512762"/>
                          <a:pt x="525329" y="1752402"/>
                          <a:pt x="504000" y="2034257"/>
                        </a:cubicBezTo>
                        <a:cubicBezTo>
                          <a:pt x="482671" y="2316112"/>
                          <a:pt x="475928" y="2338997"/>
                          <a:pt x="504000" y="2631343"/>
                        </a:cubicBezTo>
                        <a:cubicBezTo>
                          <a:pt x="532072" y="2923689"/>
                          <a:pt x="495591" y="2973271"/>
                          <a:pt x="504000" y="3228429"/>
                        </a:cubicBezTo>
                        <a:cubicBezTo>
                          <a:pt x="512409" y="3483587"/>
                          <a:pt x="512229" y="3687394"/>
                          <a:pt x="504000" y="3922714"/>
                        </a:cubicBezTo>
                        <a:cubicBezTo>
                          <a:pt x="495771" y="4158034"/>
                          <a:pt x="486220" y="4393932"/>
                          <a:pt x="504000" y="4860000"/>
                        </a:cubicBezTo>
                        <a:cubicBezTo>
                          <a:pt x="343301" y="4860900"/>
                          <a:pt x="110717" y="4861093"/>
                          <a:pt x="0" y="4860000"/>
                        </a:cubicBezTo>
                        <a:cubicBezTo>
                          <a:pt x="-33237" y="4668422"/>
                          <a:pt x="24865" y="4305252"/>
                          <a:pt x="0" y="4165714"/>
                        </a:cubicBezTo>
                        <a:cubicBezTo>
                          <a:pt x="-24865" y="4026176"/>
                          <a:pt x="-16841" y="3828665"/>
                          <a:pt x="0" y="3520029"/>
                        </a:cubicBezTo>
                        <a:cubicBezTo>
                          <a:pt x="16841" y="3211393"/>
                          <a:pt x="25045" y="2934843"/>
                          <a:pt x="0" y="2777143"/>
                        </a:cubicBezTo>
                        <a:cubicBezTo>
                          <a:pt x="-25045" y="2619443"/>
                          <a:pt x="5963" y="2340210"/>
                          <a:pt x="0" y="2131457"/>
                        </a:cubicBezTo>
                        <a:cubicBezTo>
                          <a:pt x="-5963" y="1922704"/>
                          <a:pt x="-30134" y="1501090"/>
                          <a:pt x="0" y="1339971"/>
                        </a:cubicBezTo>
                        <a:cubicBezTo>
                          <a:pt x="30134" y="1178852"/>
                          <a:pt x="47344" y="3384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127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确定特征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5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强规则过滤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537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4C6AFD27-24AD-BB48-95A9-8D83D4601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欠采样</a:t>
            </a:r>
            <a:r>
              <a:rPr lang="en-US" altLang="zh-CN" b="1" dirty="0"/>
              <a:t>+</a:t>
            </a:r>
            <a:r>
              <a:rPr lang="zh-CN" altLang="en-US" b="1" dirty="0"/>
              <a:t>筛选特征</a:t>
            </a:r>
            <a:r>
              <a:rPr lang="en-US" altLang="zh-CN" b="1" dirty="0"/>
              <a:t>(12</a:t>
            </a:r>
            <a:r>
              <a:rPr lang="zh-CN" altLang="en-US" b="1" dirty="0"/>
              <a:t>个原始</a:t>
            </a:r>
            <a:r>
              <a:rPr lang="en-US" altLang="zh-CN" b="1" dirty="0"/>
              <a:t>+5</a:t>
            </a:r>
            <a:r>
              <a:rPr lang="zh-CN" altLang="en-US" b="1" dirty="0"/>
              <a:t>个生成</a:t>
            </a:r>
            <a:r>
              <a:rPr lang="en-US" altLang="zh-CN" b="1" dirty="0"/>
              <a:t>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欠采样</a:t>
            </a:r>
            <a:r>
              <a:rPr lang="en-US" altLang="zh-CN" dirty="0"/>
              <a:t>+</a:t>
            </a:r>
            <a:r>
              <a:rPr lang="zh-CN" altLang="en-US" dirty="0"/>
              <a:t>全部特征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DEE7E07-F2B6-084A-9A75-671C69AB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确定特征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AEDCEE-4DF5-3943-8198-35113ABEB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8B5414-4692-BC43-BED8-118C0939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38A4FA7-E1EB-EA4E-8B88-8D282E62BA6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4E12D24-752C-3744-87C1-602E61330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73" y="1700808"/>
            <a:ext cx="7632700" cy="14351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601A0F9-9CD3-C545-B534-11D3BCD41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73" y="3917992"/>
            <a:ext cx="7620000" cy="13843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7B4683B-443F-2D49-B7DE-DED33B092C9D}"/>
              </a:ext>
            </a:extLst>
          </p:cNvPr>
          <p:cNvSpPr/>
          <p:nvPr/>
        </p:nvSpPr>
        <p:spPr>
          <a:xfrm>
            <a:off x="2639616" y="2780928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B35C751-81AA-1E4D-8546-2937D2AFA170}"/>
              </a:ext>
            </a:extLst>
          </p:cNvPr>
          <p:cNvSpPr/>
          <p:nvPr/>
        </p:nvSpPr>
        <p:spPr>
          <a:xfrm>
            <a:off x="2639616" y="2084536"/>
            <a:ext cx="367240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EEB517-672A-0643-9C0D-1B9BBC3D79E2}"/>
              </a:ext>
            </a:extLst>
          </p:cNvPr>
          <p:cNvSpPr/>
          <p:nvPr/>
        </p:nvSpPr>
        <p:spPr>
          <a:xfrm>
            <a:off x="8606386" y="1152453"/>
            <a:ext cx="3164407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原始：</a:t>
            </a:r>
            <a:endParaRPr lang="en-US" altLang="zh-CN" sz="1600" dirty="0"/>
          </a:p>
          <a:p>
            <a:r>
              <a:rPr lang="zh-CN" altLang="en-US" sz="1600" dirty="0"/>
              <a:t>'environment_tmp', 'int_tmp’,</a:t>
            </a:r>
            <a:endParaRPr lang="en-US" altLang="zh-CN" sz="1600" dirty="0"/>
          </a:p>
          <a:p>
            <a:r>
              <a:rPr lang="zh-CN" altLang="en-US" sz="1600" dirty="0"/>
              <a:t>'yaw_speed’,</a:t>
            </a:r>
            <a:endParaRPr lang="en-US" altLang="zh-CN" sz="1600" dirty="0"/>
          </a:p>
          <a:p>
            <a:r>
              <a:rPr lang="zh-CN" altLang="en-US" sz="1600" dirty="0"/>
              <a:t>'wind_speed’,</a:t>
            </a:r>
            <a:endParaRPr lang="en-US" altLang="zh-CN" sz="1600" dirty="0"/>
          </a:p>
          <a:p>
            <a:r>
              <a:rPr lang="zh-CN" altLang="en-US" sz="1600" dirty="0"/>
              <a:t>'pitch3_moto_tmp’,</a:t>
            </a:r>
            <a:endParaRPr lang="en-US" altLang="zh-CN" sz="1600" dirty="0"/>
          </a:p>
          <a:p>
            <a:r>
              <a:rPr lang="zh-CN" altLang="en-US" sz="1600" dirty="0"/>
              <a:t>'pitch1_moto_tmp’,</a:t>
            </a:r>
            <a:endParaRPr lang="en-US" altLang="zh-CN" sz="1600" dirty="0"/>
          </a:p>
          <a:p>
            <a:r>
              <a:rPr lang="zh-CN" altLang="en-US" sz="1600" dirty="0"/>
              <a:t>'pitch2_moto_tmp ’,</a:t>
            </a:r>
            <a:endParaRPr lang="en-US" altLang="zh-CN" sz="1600" dirty="0"/>
          </a:p>
          <a:p>
            <a:r>
              <a:rPr lang="zh-CN" altLang="en-US" sz="1600" dirty="0"/>
              <a:t>'power’,</a:t>
            </a:r>
            <a:endParaRPr lang="en-US" altLang="zh-CN" sz="1600" dirty="0"/>
          </a:p>
          <a:p>
            <a:r>
              <a:rPr lang="zh-CN" altLang="en-US" sz="1600" dirty="0"/>
              <a:t>'pitch1_angle’,</a:t>
            </a:r>
            <a:endParaRPr lang="en-US" altLang="zh-CN" sz="1600" dirty="0"/>
          </a:p>
          <a:p>
            <a:r>
              <a:rPr lang="zh-CN" altLang="en-US" sz="1600" dirty="0"/>
              <a:t>'pitch3_angle’,</a:t>
            </a:r>
            <a:endParaRPr lang="en-US" altLang="zh-CN" sz="1600" dirty="0"/>
          </a:p>
          <a:p>
            <a:r>
              <a:rPr lang="zh-CN" altLang="en-US" sz="1600" dirty="0"/>
              <a:t>'pitch2_angle’,</a:t>
            </a:r>
            <a:endParaRPr lang="en-US" altLang="zh-CN" sz="1600" dirty="0"/>
          </a:p>
          <a:p>
            <a:r>
              <a:rPr lang="zh-CN" altLang="en-US" sz="1600" dirty="0"/>
              <a:t>'generator_speed’</a:t>
            </a:r>
          </a:p>
          <a:p>
            <a:endParaRPr lang="en-US" altLang="zh-CN" sz="1600" dirty="0"/>
          </a:p>
          <a:p>
            <a:r>
              <a:rPr lang="zh-CN" altLang="en-US" sz="1600" dirty="0"/>
              <a:t>生成：</a:t>
            </a:r>
            <a:endParaRPr lang="en-US" altLang="zh-CN" sz="1600" dirty="0"/>
          </a:p>
          <a:p>
            <a:r>
              <a:rPr lang="zh-CN" altLang="en-US" sz="1600" dirty="0"/>
              <a:t>'wind_speed.div.power', 'power.div.generator_speed’,</a:t>
            </a:r>
            <a:endParaRPr lang="en-US" altLang="zh-CN" sz="1600" dirty="0"/>
          </a:p>
          <a:p>
            <a:r>
              <a:rPr lang="zh-CN" altLang="en-US" sz="1600" dirty="0"/>
              <a:t>'generator_speed.div.wind', 'mean_pitch_angle’, </a:t>
            </a:r>
            <a:endParaRPr lang="en-US" altLang="zh-CN" sz="1600" dirty="0"/>
          </a:p>
          <a:p>
            <a:r>
              <a:rPr lang="zh-CN" altLang="en-US" sz="1600" dirty="0"/>
              <a:t>'tmp_diff'</a:t>
            </a:r>
          </a:p>
        </p:txBody>
      </p:sp>
    </p:spTree>
    <p:extLst>
      <p:ext uri="{BB962C8B-B14F-4D97-AF65-F5344CB8AC3E}">
        <p14:creationId xmlns:p14="http://schemas.microsoft.com/office/powerpoint/2010/main" val="3617428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数据分割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08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69BA8E6-465D-EB40-8224-C9D3F73A6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我们认为可能一个模型不能涵盖不同的情况</a:t>
            </a:r>
            <a:endParaRPr kumimoji="1" lang="en-US" altLang="zh-CN" sz="2000" dirty="0"/>
          </a:p>
          <a:p>
            <a:r>
              <a:rPr kumimoji="1" lang="zh-CN" altLang="en-US" sz="2000" dirty="0"/>
              <a:t>不同的结冰原因对应不同的模型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怎么分割</a:t>
            </a:r>
            <a:endParaRPr kumimoji="1" lang="en-US" altLang="zh-CN" sz="2000" dirty="0"/>
          </a:p>
          <a:p>
            <a:pPr lvl="1"/>
            <a:r>
              <a:rPr kumimoji="1" lang="zh-CN" altLang="en-US" sz="1600" dirty="0"/>
              <a:t>重要分类变量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两组的数量不能悬殊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两组数据的差别够大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理论知识</a:t>
            </a:r>
            <a:endParaRPr kumimoji="1" lang="en-US" altLang="zh-CN" sz="1600" dirty="0"/>
          </a:p>
          <a:p>
            <a:pPr lvl="1"/>
            <a:r>
              <a:rPr kumimoji="1" lang="zh-CN" altLang="en-US" sz="1600" dirty="0"/>
              <a:t>实验效果</a:t>
            </a:r>
            <a:endParaRPr kumimoji="1" lang="en-US" altLang="zh-CN" sz="1600" dirty="0"/>
          </a:p>
          <a:p>
            <a:r>
              <a:rPr kumimoji="1" lang="zh-CN" altLang="en-US" sz="2000" dirty="0"/>
              <a:t>选哪个特征</a:t>
            </a:r>
            <a:endParaRPr kumimoji="1" lang="en-US" altLang="zh-CN" sz="2000" dirty="0"/>
          </a:p>
          <a:p>
            <a:pPr lvl="1"/>
            <a:r>
              <a:rPr kumimoji="1" lang="en" altLang="zh-CN" sz="1600" dirty="0" err="1"/>
              <a:t>environment_tmp</a:t>
            </a:r>
            <a:r>
              <a:rPr kumimoji="1" lang="zh-CN" altLang="en-US" sz="1600" dirty="0"/>
              <a:t>：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度，</a:t>
            </a:r>
            <a:r>
              <a:rPr kumimoji="1" lang="en-US" altLang="zh-CN" sz="1600" dirty="0"/>
              <a:t>0</a:t>
            </a:r>
            <a:r>
              <a:rPr kumimoji="1" lang="zh-CN" altLang="en-US" sz="1600" dirty="0"/>
              <a:t>度</a:t>
            </a:r>
            <a:r>
              <a:rPr kumimoji="1" lang="en-US" altLang="zh-CN" sz="1600" dirty="0"/>
              <a:t>~-5</a:t>
            </a:r>
            <a:r>
              <a:rPr kumimoji="1" lang="zh-CN" altLang="en-US" sz="1600" dirty="0"/>
              <a:t>度</a:t>
            </a:r>
            <a:endParaRPr kumimoji="1" lang="en" altLang="zh-CN" sz="1600" dirty="0"/>
          </a:p>
          <a:p>
            <a:pPr lvl="1"/>
            <a:r>
              <a:rPr kumimoji="1" lang="en" altLang="zh-CN" sz="1600" dirty="0" err="1"/>
              <a:t>wind_speed</a:t>
            </a: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202766-89F7-0F46-BCF4-75F9CFA0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数据分割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介绍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BF79F6A-81F3-974A-9A52-1703607C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5B87D7-33D7-C74C-A23C-C41EEEBD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CDBD340-DD99-C84A-A814-3130DBDA22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0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F37BF4F-035A-4F43-9148-AC5B6A032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挖掘出结冰数据的内部特征：期望是轻度结冰、重度结冰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先将强过滤后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筛选过特征的</a:t>
            </a:r>
            <a:r>
              <a:rPr kumimoji="1" lang="en-US" altLang="zh-CN" sz="2000" dirty="0"/>
              <a:t>#15</a:t>
            </a:r>
            <a:r>
              <a:rPr kumimoji="1" lang="zh-CN" altLang="en-US" sz="2000" dirty="0"/>
              <a:t>的结冰数据（未进行欠采样）聚成两类，打上新标签</a:t>
            </a:r>
            <a:endParaRPr kumimoji="1" lang="en-US" altLang="zh-CN" sz="2000" dirty="0"/>
          </a:p>
          <a:p>
            <a:r>
              <a:rPr kumimoji="1" lang="zh-CN" altLang="en-US" sz="2000" dirty="0"/>
              <a:t>然后对这些结冰数据，借助决策树查看根节点划分是在哪个特征的哪儿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不可行</a:t>
            </a:r>
            <a:endParaRPr kumimoji="1" lang="en-US" altLang="zh-CN" sz="2000" dirty="0"/>
          </a:p>
          <a:p>
            <a:pPr lvl="1"/>
            <a:r>
              <a:rPr kumimoji="1" lang="zh-CN" altLang="en-US" sz="1800" dirty="0"/>
              <a:t>聚成两类，两类严重不平衡</a:t>
            </a:r>
            <a:endParaRPr kumimoji="1" lang="en-US" altLang="zh-CN" sz="1800" dirty="0"/>
          </a:p>
          <a:p>
            <a:pPr lvl="1"/>
            <a:r>
              <a:rPr kumimoji="1" lang="zh-CN" altLang="en-US" sz="1800" dirty="0"/>
              <a:t>不指定聚类个数，聚成了上千类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BE95B7-23CC-3343-9918-9425B655C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方法一 结冰数据聚类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F74851-D70E-C24D-9FEE-4D3A5E77A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063BD9-8A08-E84F-9C4F-89BBE935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3C61B64-31C9-EA43-BE3D-E461B0C33FD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内容占位符 12" descr="图片包含 游戏机, 标志&#10;&#10;描述已自动生成">
            <a:extLst>
              <a:ext uri="{FF2B5EF4-FFF2-40B4-BE49-F238E27FC236}">
                <a16:creationId xmlns:a16="http://schemas.microsoft.com/office/drawing/2014/main" id="{B041FAFC-CA2C-F542-89CB-CE2E8109E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96" y="1277971"/>
            <a:ext cx="5689600" cy="4637022"/>
          </a:xfrm>
          <a:noFill/>
        </p:spPr>
      </p:pic>
      <p:sp>
        <p:nvSpPr>
          <p:cNvPr id="31" name="Content Placeholder 1">
            <a:extLst>
              <a:ext uri="{FF2B5EF4-FFF2-40B4-BE49-F238E27FC236}">
                <a16:creationId xmlns:a16="http://schemas.microsoft.com/office/drawing/2014/main" id="{29329022-B206-4953-BF60-F6600B2EF7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/>
          <a:p>
            <a:r>
              <a:rPr kumimoji="1" lang="zh-CN" altLang="en-US" sz="2000" dirty="0"/>
              <a:t>强过滤后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筛选过特征的</a:t>
            </a:r>
            <a:r>
              <a:rPr kumimoji="1" lang="en-US" altLang="zh-CN" sz="2000" dirty="0"/>
              <a:t>#15</a:t>
            </a:r>
            <a:r>
              <a:rPr kumimoji="1" lang="zh-CN" altLang="en-US" sz="2000" dirty="0"/>
              <a:t>的结冰和非结冰数据（未进行欠采样）</a:t>
            </a:r>
            <a:endParaRPr kumimoji="1" lang="en-US" altLang="zh-CN" sz="2000" dirty="0"/>
          </a:p>
          <a:p>
            <a:r>
              <a:rPr kumimoji="1" lang="zh-CN" altLang="en-US" sz="2000" dirty="0"/>
              <a:t>找到第一个出现结冰分支的节点</a:t>
            </a:r>
            <a:endParaRPr kumimoji="1" lang="en-US" altLang="zh-CN" sz="2000" dirty="0"/>
          </a:p>
          <a:p>
            <a:pPr lvl="1"/>
            <a:r>
              <a:rPr kumimoji="1" lang="en-US" altLang="zh-CN" sz="1600" dirty="0" err="1"/>
              <a:t>environment_tmp</a:t>
            </a:r>
            <a:r>
              <a:rPr kumimoji="1" lang="en-US" altLang="zh-CN" sz="1600" dirty="0"/>
              <a:t>&lt;=-0.145</a:t>
            </a:r>
          </a:p>
          <a:p>
            <a:pPr lvl="1"/>
            <a:r>
              <a:rPr kumimoji="1" lang="en-US" altLang="zh-CN" sz="1600" dirty="0"/>
              <a:t>15749:6388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323A4626-D231-40C8-BB57-955D9FFDF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/>
          <a:p>
            <a:r>
              <a:rPr lang="zh-CN" altLang="en-US" dirty="0"/>
              <a:t>方法二 借助基于树的分类器</a:t>
            </a:r>
            <a:endParaRPr 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E534E7F-1A52-A147-8277-77402F9E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887963-EBBB-4D80-84C4-5B8B6AB6C924}" type="datetime1">
              <a:rPr lang="en-US" smtClean="0"/>
              <a:pPr>
                <a:spcAft>
                  <a:spcPts val="600"/>
                </a:spcAft>
                <a:defRPr/>
              </a:pPr>
              <a:t>7/15/20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3037F0-2427-FF42-9091-5DA1F60A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74611" y="6492876"/>
            <a:ext cx="4694989" cy="3651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6066D5-2E88-E948-B323-C47B6AFFB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C7FEBF-A170-470C-A369-F0D066FB58E5}" type="slidenum">
              <a:rPr lang="en-US" smtClean="0"/>
              <a:pPr>
                <a:spcAft>
                  <a:spcPts val="600"/>
                </a:spcAft>
                <a:defRPr/>
              </a:pPr>
              <a:t>24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639236-9B95-B447-8764-32E914556142}"/>
              </a:ext>
            </a:extLst>
          </p:cNvPr>
          <p:cNvSpPr/>
          <p:nvPr/>
        </p:nvSpPr>
        <p:spPr>
          <a:xfrm>
            <a:off x="4727848" y="3756172"/>
            <a:ext cx="3481082" cy="2265116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5EB752-41B1-D241-A153-7769FACA1AD7}"/>
              </a:ext>
            </a:extLst>
          </p:cNvPr>
          <p:cNvSpPr txBox="1"/>
          <p:nvPr/>
        </p:nvSpPr>
        <p:spPr>
          <a:xfrm>
            <a:off x="8444864" y="5691495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max_leaf_nodes</a:t>
            </a:r>
            <a:r>
              <a:rPr kumimoji="1" lang="en" altLang="zh-CN" dirty="0"/>
              <a:t>=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1AAEF8D-CC04-CE4B-BB2A-7F27CD34D460}"/>
              </a:ext>
            </a:extLst>
          </p:cNvPr>
          <p:cNvSpPr txBox="1"/>
          <p:nvPr/>
        </p:nvSpPr>
        <p:spPr>
          <a:xfrm>
            <a:off x="11010900" y="302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5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图片包含 游戏机&#10;&#10;描述已自动生成">
            <a:extLst>
              <a:ext uri="{FF2B5EF4-FFF2-40B4-BE49-F238E27FC236}">
                <a16:creationId xmlns:a16="http://schemas.microsoft.com/office/drawing/2014/main" id="{30B7B237-33C0-CD4B-9A4B-B654EABF8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38" y="1263650"/>
            <a:ext cx="7353300" cy="4673600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61442DE-31C9-404E-B31A-2810AF6C6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63379-5445-9345-8C03-8E1254C72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2858AE1-7CE2-E24F-B4EE-41D27ADA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40C4BF5-B495-DC4F-8391-69364DF668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24BE139-1276-9D46-B46E-CC84D1AF12FD}"/>
              </a:ext>
            </a:extLst>
          </p:cNvPr>
          <p:cNvSpPr/>
          <p:nvPr/>
        </p:nvSpPr>
        <p:spPr>
          <a:xfrm>
            <a:off x="2279576" y="4221088"/>
            <a:ext cx="2592288" cy="180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C2D16A94-36F9-C846-B476-B2C335B63951}"/>
              </a:ext>
            </a:extLst>
          </p:cNvPr>
          <p:cNvSpPr txBox="1">
            <a:spLocks/>
          </p:cNvSpPr>
          <p:nvPr/>
        </p:nvSpPr>
        <p:spPr bwMode="auto">
          <a:xfrm>
            <a:off x="191344" y="1070769"/>
            <a:ext cx="5040560" cy="1363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000" dirty="0"/>
              <a:t>如果可以，希望其两个子节点也是结冰</a:t>
            </a:r>
            <a:endParaRPr kumimoji="1" lang="en-US" altLang="zh-CN" sz="2000" dirty="0"/>
          </a:p>
          <a:p>
            <a:pPr lvl="1"/>
            <a:r>
              <a:rPr kumimoji="1" lang="en-US" altLang="zh-CN" sz="1600" dirty="0"/>
              <a:t>power&lt;=-0.975</a:t>
            </a:r>
          </a:p>
          <a:p>
            <a:pPr lvl="1"/>
            <a:r>
              <a:rPr kumimoji="1" lang="en-US" altLang="zh-CN" sz="1600" dirty="0"/>
              <a:t>3860:11889</a:t>
            </a:r>
          </a:p>
          <a:p>
            <a:endParaRPr kumimoji="1" lang="zh-CN" altLang="en-US" sz="20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8C2A482-3D6A-2D4D-9A0A-2109C3CFDB79}"/>
              </a:ext>
            </a:extLst>
          </p:cNvPr>
          <p:cNvSpPr txBox="1"/>
          <p:nvPr/>
        </p:nvSpPr>
        <p:spPr>
          <a:xfrm>
            <a:off x="8432800" y="5567918"/>
            <a:ext cx="214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max_leaf_nodes</a:t>
            </a:r>
            <a:r>
              <a:rPr kumimoji="1" lang="en" altLang="zh-CN" dirty="0"/>
              <a:t>=</a:t>
            </a:r>
            <a:r>
              <a:rPr kumimoji="1" lang="en-US" altLang="zh-CN" dirty="0"/>
              <a:t>8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FE570C-E567-0F4D-9983-11E386C39227}"/>
              </a:ext>
            </a:extLst>
          </p:cNvPr>
          <p:cNvSpPr/>
          <p:nvPr/>
        </p:nvSpPr>
        <p:spPr>
          <a:xfrm>
            <a:off x="5284366" y="4230282"/>
            <a:ext cx="2683842" cy="1791005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E08789-A8F0-D144-A337-7C8751A7684B}"/>
              </a:ext>
            </a:extLst>
          </p:cNvPr>
          <p:cNvSpPr/>
          <p:nvPr/>
        </p:nvSpPr>
        <p:spPr>
          <a:xfrm>
            <a:off x="2783632" y="3214394"/>
            <a:ext cx="2683842" cy="19427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43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5B2CB16-9800-E443-B377-15187533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不结冰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结冰</a:t>
            </a:r>
            <a:endParaRPr kumimoji="1" lang="en-US" altLang="zh-CN" dirty="0"/>
          </a:p>
          <a:p>
            <a:r>
              <a:rPr kumimoji="1" lang="zh-CN" altLang="en-US" dirty="0"/>
              <a:t>不结冰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轻度结冰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重度结冰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不结冰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结冰：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environment_tmp</a:t>
            </a:r>
            <a:endParaRPr kumimoji="1" lang="en-US" altLang="zh-CN" dirty="0"/>
          </a:p>
          <a:p>
            <a:r>
              <a:rPr kumimoji="1" lang="zh-CN" altLang="en-US" dirty="0"/>
              <a:t>轻度结冰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重度结冰：</a:t>
            </a:r>
            <a:r>
              <a:rPr kumimoji="1" lang="en-US" altLang="zh-CN" dirty="0"/>
              <a:t> power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恰好与强规则一致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2DEC136-24B2-8141-B80B-A92E93E5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猜测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27E15E-752A-6E41-9AE4-ECD36398D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133046-3B00-9249-80B1-7462B3A9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FC7032D-1406-CE45-BEA2-757A7576E5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4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内容占位符 18" descr="电脑萤幕画面&#10;&#10;描述已自动生成">
            <a:extLst>
              <a:ext uri="{FF2B5EF4-FFF2-40B4-BE49-F238E27FC236}">
                <a16:creationId xmlns:a16="http://schemas.microsoft.com/office/drawing/2014/main" id="{24A30295-8C4C-0A42-B404-959876FBA2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120" y="880912"/>
            <a:ext cx="6964748" cy="5571799"/>
          </a:xfr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3A392A7-37C7-4ABE-B399-AB3D5A338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4658320" cy="5059363"/>
          </a:xfrm>
        </p:spPr>
        <p:txBody>
          <a:bodyPr wrap="square" anchor="t">
            <a:normAutofit/>
          </a:bodyPr>
          <a:lstStyle/>
          <a:p>
            <a:r>
              <a:rPr lang="en-US" sz="2000" dirty="0" err="1"/>
              <a:t>environment_tmp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sz="2000" dirty="0"/>
              <a:t>power</a:t>
            </a:r>
          </a:p>
          <a:p>
            <a:pPr lvl="1"/>
            <a:r>
              <a:rPr lang="zh-CN" altLang="en-US" sz="1600" dirty="0"/>
              <a:t>轻度：重度</a:t>
            </a:r>
            <a:r>
              <a:rPr lang="en-US" altLang="zh-CN" sz="1600" dirty="0"/>
              <a:t>=14467:9200</a:t>
            </a:r>
          </a:p>
          <a:p>
            <a:pPr lvl="1"/>
            <a:r>
              <a:rPr lang="zh-CN" altLang="en-US" sz="1600" dirty="0"/>
              <a:t>浓度高，散点图不容易直观看出</a:t>
            </a:r>
            <a:endParaRPr lang="en-US" altLang="zh-CN" sz="1600" dirty="0"/>
          </a:p>
          <a:p>
            <a:endParaRPr lang="en-US" sz="2000" dirty="0"/>
          </a:p>
          <a:p>
            <a:r>
              <a:rPr lang="zh-CN" altLang="en-US" sz="2000" dirty="0"/>
              <a:t>不是整棵树的根节点，前面还有条件</a:t>
            </a:r>
            <a:endParaRPr lang="en-US" altLang="zh-CN" sz="2000" dirty="0"/>
          </a:p>
          <a:p>
            <a:r>
              <a:rPr lang="zh-CN" altLang="en-US" sz="2000" dirty="0"/>
              <a:t>看在其他特征中是不是也区分较为合理</a:t>
            </a:r>
            <a:endParaRPr lang="en-US" altLang="zh-CN" sz="2000" dirty="0"/>
          </a:p>
          <a:p>
            <a:pPr lvl="1"/>
            <a:r>
              <a:rPr lang="en-US" altLang="zh-CN" sz="1600" dirty="0" err="1"/>
              <a:t>wind_speed</a:t>
            </a:r>
            <a:endParaRPr lang="en-US" altLang="zh-CN" sz="1600" dirty="0"/>
          </a:p>
          <a:p>
            <a:pPr lvl="1"/>
            <a:r>
              <a:rPr kumimoji="1" lang="en-US" altLang="zh-CN" sz="1600" dirty="0" err="1"/>
              <a:t>generator_speed</a:t>
            </a:r>
            <a:endParaRPr kumimoji="1" lang="zh-CN" altLang="en-US" sz="16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BBC45E7-6543-1640-97BC-DA7401C0E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 wrap="square" anchor="ctr">
            <a:normAutofit/>
          </a:bodyPr>
          <a:lstStyle/>
          <a:p>
            <a:r>
              <a:rPr kumimoji="1" lang="zh-CN" altLang="en-US" dirty="0"/>
              <a:t>验证猜测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4E1F1B9-4399-674F-B906-0BD7E4EE7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887963-EBBB-4D80-84C4-5B8B6AB6C924}" type="datetime1">
              <a:rPr lang="en-US" smtClean="0"/>
              <a:pPr>
                <a:spcAft>
                  <a:spcPts val="600"/>
                </a:spcAft>
                <a:defRPr/>
              </a:pPr>
              <a:t>7/15/20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A380FB-7D09-094C-9A91-F53B88AFB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74611" y="6492876"/>
            <a:ext cx="4694989" cy="3651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36B50E-BFD2-824D-BC0B-91777977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C7FEBF-A170-470C-A369-F0D066FB58E5}" type="slidenum">
              <a:rPr lang="en-US" smtClean="0"/>
              <a:pPr>
                <a:spcAft>
                  <a:spcPts val="60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 descr="手机屏幕截图&#10;&#10;描述已自动生成">
            <a:extLst>
              <a:ext uri="{FF2B5EF4-FFF2-40B4-BE49-F238E27FC236}">
                <a16:creationId xmlns:a16="http://schemas.microsoft.com/office/drawing/2014/main" id="{1C2A96F6-6D42-EF49-A384-26AD5A553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t="7815" r="8295" b="6211"/>
          <a:stretch/>
        </p:blipFill>
        <p:spPr>
          <a:xfrm>
            <a:off x="2819636" y="908720"/>
            <a:ext cx="6552728" cy="5339260"/>
          </a:xfrm>
          <a:noFill/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ADE3C65-E5B7-654F-B366-D8889242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" y="1"/>
            <a:ext cx="12010189" cy="743953"/>
          </a:xfrm>
        </p:spPr>
        <p:txBody>
          <a:bodyPr wrap="square" anchor="ctr">
            <a:normAutofit/>
          </a:bodyPr>
          <a:lstStyle/>
          <a:p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1BB852-8061-2543-B914-D1AE99353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2603B-E3DB-FD4A-A5EB-6B91133D8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A58546F-1E4E-426D-9940-5EB4B4A7467C}" type="slidenum">
              <a:rPr lang="en-US" smtClean="0"/>
              <a:pPr>
                <a:spcAft>
                  <a:spcPts val="600"/>
                </a:spcAft>
                <a:defRPr/>
              </a:pPr>
              <a:t>28</a:t>
            </a:fld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B49F0C-C23A-3344-924A-9BA8C7E069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FF05D9A-DAC8-4C53-B66B-408BAA307D90}" type="datetime1">
              <a:rPr lang="en-US" smtClean="0"/>
              <a:pPr>
                <a:spcAft>
                  <a:spcPts val="600"/>
                </a:spcAft>
                <a:defRPr/>
              </a:pPr>
              <a:t>7/15/20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D4C2500-8C7A-7C4E-8D1A-925B3192266F}"/>
              </a:ext>
            </a:extLst>
          </p:cNvPr>
          <p:cNvSpPr txBox="1"/>
          <p:nvPr/>
        </p:nvSpPr>
        <p:spPr>
          <a:xfrm>
            <a:off x="825500" y="334010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wind_speed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305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地图的截图&#10;&#10;描述已自动生成">
            <a:extLst>
              <a:ext uri="{FF2B5EF4-FFF2-40B4-BE49-F238E27FC236}">
                <a16:creationId xmlns:a16="http://schemas.microsoft.com/office/drawing/2014/main" id="{8735C106-BF3F-D44E-9994-99CF11071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0" t="9051" r="8000" b="5325"/>
          <a:stretch/>
        </p:blipFill>
        <p:spPr>
          <a:xfrm>
            <a:off x="2932293" y="1115825"/>
            <a:ext cx="6153827" cy="4968552"/>
          </a:xfrm>
          <a:prstGeom prst="rect">
            <a:avLst/>
          </a:prstGeom>
          <a:noFill/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C3A2D16A-A26E-4D7C-BA6B-1AF2F456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2" y="1"/>
            <a:ext cx="12010189" cy="743953"/>
          </a:xfrm>
        </p:spPr>
        <p:txBody>
          <a:bodyPr/>
          <a:lstStyle/>
          <a:p>
            <a:r>
              <a:rPr kumimoji="1" lang="en-US" altLang="zh-CN" dirty="0"/>
              <a:t>Cont.</a:t>
            </a:r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E091AE-F262-6A4B-8147-8C68EDCD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ED6743-81AC-0C4F-B5BC-775C3EDD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BC7FEBF-A170-470C-A369-F0D066FB58E5}" type="slidenum">
              <a:rPr lang="en-US" smtClean="0"/>
              <a:pPr>
                <a:spcAft>
                  <a:spcPts val="60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77BAAEF-ABE4-F040-9867-43955287504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7887963-EBBB-4D80-84C4-5B8B6AB6C924}" type="datetime1">
              <a:rPr lang="en-US" smtClean="0"/>
              <a:pPr>
                <a:spcAft>
                  <a:spcPts val="600"/>
                </a:spcAft>
                <a:defRPr/>
              </a:pPr>
              <a:t>7/15/20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B8C809D-31AF-DD45-8578-827720FE4363}"/>
              </a:ext>
            </a:extLst>
          </p:cNvPr>
          <p:cNvSpPr txBox="1"/>
          <p:nvPr/>
        </p:nvSpPr>
        <p:spPr>
          <a:xfrm>
            <a:off x="711200" y="3217945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generator_speed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41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DAB0CD1-706B-FA41-8C84-DCBE14D67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找用于过滤的强规则：</a:t>
            </a:r>
            <a:r>
              <a:rPr kumimoji="1" lang="en-US" altLang="zh-CN" dirty="0"/>
              <a:t>#15</a:t>
            </a:r>
            <a:r>
              <a:rPr kumimoji="1" lang="zh-CN" altLang="en-US" dirty="0"/>
              <a:t>号风机的全部数据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所有特征分两个类别进行查看，初始阈值设为向上取整，查看初始阈值条件下可筛选个数</a:t>
            </a:r>
            <a:endParaRPr kumimoji="1" lang="en-US" altLang="zh-CN" dirty="0"/>
          </a:p>
          <a:p>
            <a:r>
              <a:rPr kumimoji="1" lang="zh-CN" altLang="en-US" dirty="0"/>
              <a:t>对图形特别或筛选个数</a:t>
            </a:r>
            <a:r>
              <a:rPr kumimoji="1" lang="en-US" altLang="zh-CN" dirty="0"/>
              <a:t>&gt;1000</a:t>
            </a:r>
            <a:r>
              <a:rPr kumimoji="1" lang="zh-CN" altLang="en-US" dirty="0"/>
              <a:t>的特征再次查看，重新调整阈值</a:t>
            </a:r>
            <a:endParaRPr kumimoji="1" lang="en-US" altLang="zh-CN" dirty="0"/>
          </a:p>
          <a:p>
            <a:r>
              <a:rPr kumimoji="1" lang="en-US" altLang="zh-CN" dirty="0"/>
              <a:t>70%</a:t>
            </a:r>
            <a:r>
              <a:rPr kumimoji="1" lang="zh-CN" altLang="en-US" dirty="0"/>
              <a:t>的数据来训练，</a:t>
            </a:r>
            <a:r>
              <a:rPr kumimoji="1" lang="en-US" altLang="zh-CN" dirty="0"/>
              <a:t> 30%</a:t>
            </a:r>
            <a:r>
              <a:rPr kumimoji="1" lang="zh-CN" altLang="en-US" dirty="0"/>
              <a:t>的数据来测试，看过滤效果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3E11D42-CC5F-F74E-84E4-F7B4B07FC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强规则过滤</a:t>
            </a:r>
            <a:r>
              <a:rPr lang="en-US" altLang="zh-CN" dirty="0"/>
              <a:t>——</a:t>
            </a:r>
            <a:r>
              <a:rPr lang="zh-CN" altLang="en-US" dirty="0"/>
              <a:t>介绍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286122D-0670-B74C-A72B-51666089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629205-102F-FD42-9FED-9B3BEA61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1D838E2-A632-1C47-943A-B53D771D0A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00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5B71FA2-B8F0-3342-8783-E9533A6D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模型一：</a:t>
            </a:r>
            <a:r>
              <a:rPr kumimoji="1" lang="en-US" altLang="zh-CN" sz="2000" dirty="0"/>
              <a:t>power&gt;-0.975</a:t>
            </a:r>
            <a:r>
              <a:rPr kumimoji="1" lang="zh-CN" altLang="en-US" sz="2000" dirty="0"/>
              <a:t>，区分轻度结冰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不结冰</a:t>
            </a:r>
            <a:endParaRPr kumimoji="1" lang="en-US" altLang="zh-CN" sz="2000" dirty="0"/>
          </a:p>
          <a:p>
            <a:r>
              <a:rPr lang="zh-CN" altLang="en-US" sz="2000" dirty="0"/>
              <a:t>结冰：不结冰</a:t>
            </a:r>
            <a:r>
              <a:rPr lang="en-US" altLang="zh-CN" sz="2000" dirty="0"/>
              <a:t>=14467</a:t>
            </a:r>
            <a:r>
              <a:rPr lang="zh-CN" altLang="en-US" sz="2000" dirty="0"/>
              <a:t>：</a:t>
            </a:r>
            <a:r>
              <a:rPr lang="en-US" altLang="zh-CN" sz="2000" dirty="0"/>
              <a:t>21445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zh-CN" altLang="en-US" sz="2000" dirty="0"/>
              <a:t>模型二：</a:t>
            </a:r>
            <a:r>
              <a:rPr kumimoji="1" lang="en-US" altLang="zh-CN" sz="2000" dirty="0"/>
              <a:t>power&lt;=-0.975</a:t>
            </a:r>
            <a:r>
              <a:rPr kumimoji="1" lang="zh-CN" altLang="en-US" sz="2000" dirty="0"/>
              <a:t>，区分重度结冰</a:t>
            </a:r>
            <a:r>
              <a:rPr kumimoji="1" lang="en-US" altLang="zh-CN" sz="2000" dirty="0"/>
              <a:t>or</a:t>
            </a:r>
            <a:r>
              <a:rPr kumimoji="1" lang="zh-CN" altLang="en-US" sz="2000" dirty="0"/>
              <a:t>不结冰</a:t>
            </a:r>
            <a:endParaRPr kumimoji="1" lang="en-US" altLang="zh-CN" sz="2000" dirty="0"/>
          </a:p>
          <a:p>
            <a:r>
              <a:rPr lang="zh-CN" altLang="en-US" sz="2000" dirty="0"/>
              <a:t>结冰：不结冰</a:t>
            </a:r>
            <a:r>
              <a:rPr lang="en-US" altLang="zh-CN" sz="2000" dirty="0"/>
              <a:t>=9200</a:t>
            </a:r>
            <a:r>
              <a:rPr lang="zh-CN" altLang="en-US" sz="2000" dirty="0"/>
              <a:t>：</a:t>
            </a:r>
            <a:r>
              <a:rPr lang="en-US" altLang="zh-CN" sz="2000" dirty="0"/>
              <a:t>2222</a:t>
            </a:r>
            <a:endParaRPr kumimoji="1" lang="en-US" altLang="zh-CN" sz="2000" dirty="0"/>
          </a:p>
          <a:p>
            <a:pPr marL="0" indent="0">
              <a:buNone/>
            </a:pPr>
            <a:endParaRPr kumimoji="1" lang="zh-CN" altLang="en-US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231BA13-B5C4-A147-A193-8725B8757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数据分割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子模型效果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E6FD9D-740F-344B-BFE0-07AAFE40D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320CD0-F560-D146-9050-F557F1BA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B86707EE-CC23-F94E-A976-55467FA2B6E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DD19AE-B20F-6744-B7B1-FCD25146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72" y="4509120"/>
            <a:ext cx="7620000" cy="147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7E2EF5-2A73-5944-8027-0ED2886E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2" y="1959372"/>
            <a:ext cx="76581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40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5CE39FB-A5E4-CF4F-AE50-BBE3278DC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模型二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模型一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F5BDF8C-D348-024C-8AA0-3590DEAB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08C88D2-01F0-9D42-9A30-087CBB4E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71A2C0-97A4-6E44-91AC-23AF815B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8908562-CB0E-2540-996E-2EB332B67CB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DD96D0-F7DA-034A-BBBA-6A006C0A1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7747000" cy="1435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5344AE-E291-5B44-8723-C9FE7B0DB593}"/>
              </a:ext>
            </a:extLst>
          </p:cNvPr>
          <p:cNvSpPr txBox="1"/>
          <p:nvPr/>
        </p:nvSpPr>
        <p:spPr>
          <a:xfrm>
            <a:off x="767408" y="4020140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明显难度在于模型一轻度结冰</a:t>
            </a:r>
            <a:r>
              <a:rPr kumimoji="1" lang="en-US" altLang="zh-CN" dirty="0">
                <a:solidFill>
                  <a:srgbClr val="FF0000"/>
                </a:solidFill>
              </a:rPr>
              <a:t>vs</a:t>
            </a:r>
            <a:r>
              <a:rPr kumimoji="1" lang="zh-CN" altLang="en-US" dirty="0">
                <a:solidFill>
                  <a:srgbClr val="FF0000"/>
                </a:solidFill>
              </a:rPr>
              <a:t>不结冰，后续有针对地优化</a:t>
            </a:r>
          </a:p>
        </p:txBody>
      </p:sp>
    </p:spTree>
    <p:extLst>
      <p:ext uri="{BB962C8B-B14F-4D97-AF65-F5344CB8AC3E}">
        <p14:creationId xmlns:p14="http://schemas.microsoft.com/office/powerpoint/2010/main" val="14246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F0B11A6-BE8C-1F48-B25A-375711A8D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过滤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欠采样的</a:t>
            </a:r>
            <a:r>
              <a:rPr kumimoji="1" lang="en-US" altLang="zh-CN" sz="2000" dirty="0"/>
              <a:t>#15</a:t>
            </a:r>
            <a:r>
              <a:rPr kumimoji="1" lang="zh-CN" altLang="en-US" sz="2000" dirty="0"/>
              <a:t>上使用单模型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过滤</a:t>
            </a:r>
            <a:r>
              <a:rPr kumimoji="1" lang="en-US" altLang="zh-CN" sz="2000" dirty="0"/>
              <a:t>+</a:t>
            </a:r>
            <a:r>
              <a:rPr kumimoji="1" lang="zh-CN" altLang="en-US" sz="2000" dirty="0"/>
              <a:t>欠采样的</a:t>
            </a:r>
            <a:r>
              <a:rPr kumimoji="1" lang="en-US" altLang="zh-CN" sz="2000" dirty="0"/>
              <a:t>#15</a:t>
            </a:r>
            <a:r>
              <a:rPr kumimoji="1" lang="zh-CN" altLang="en-US" sz="2000" dirty="0"/>
              <a:t>上使用双模型（同类）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8594B4E-6D34-054C-B10C-E606B9F06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数据分割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分割效果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93A08F-5277-BE4E-B5CD-B770C07A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67115B-5598-6C4A-9180-E3369F62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88DBB5C-F594-6048-979B-74BD7590F12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5B99DFA-8A34-4842-B4CE-06C7C6873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50" y="3831209"/>
            <a:ext cx="7658100" cy="1358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079F32-4725-EE4D-AD6F-D899AC479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1553592"/>
            <a:ext cx="76200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47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66C6D97-AE44-D645-83B5-C3A738DAE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000" dirty="0"/>
              <a:t>分割后 </a:t>
            </a:r>
            <a:r>
              <a:rPr kumimoji="1" lang="en-US" altLang="zh-CN" sz="2000" dirty="0"/>
              <a:t>–</a:t>
            </a:r>
            <a:r>
              <a:rPr kumimoji="1" lang="zh-CN" altLang="en-US" sz="2000" dirty="0"/>
              <a:t> 分割前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8D80268-636F-0A44-A6F8-6894E3B40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Cont.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6CE103-147E-F04F-AA72-C3B7EB6F4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91C37BA-AE77-A54E-9FFC-83087149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ED68E59-4080-434E-B239-08AC225C08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6F9CEE-984B-DF4F-ACC2-18F5F7C7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556792"/>
            <a:ext cx="7696200" cy="1435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B38962E-054E-2847-9305-8AF28E6D121C}"/>
              </a:ext>
            </a:extLst>
          </p:cNvPr>
          <p:cNvSpPr txBox="1"/>
          <p:nvPr/>
        </p:nvSpPr>
        <p:spPr>
          <a:xfrm>
            <a:off x="1026695" y="4170947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可能还是少了调优和组合</a:t>
            </a:r>
          </a:p>
        </p:txBody>
      </p:sp>
    </p:spTree>
    <p:extLst>
      <p:ext uri="{BB962C8B-B14F-4D97-AF65-F5344CB8AC3E}">
        <p14:creationId xmlns:p14="http://schemas.microsoft.com/office/powerpoint/2010/main" val="358210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4D7D92-5966-D54C-90C6-7B9A365DF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借助基于树的分类器</a:t>
            </a:r>
            <a:endParaRPr lang="en-US" altLang="zh-CN" sz="2000" dirty="0"/>
          </a:p>
          <a:p>
            <a:pPr marL="0" indent="0">
              <a:buNone/>
            </a:pPr>
            <a:endParaRPr kumimoji="1" lang="en-US" altLang="zh-CN" sz="2000" dirty="0"/>
          </a:p>
          <a:p>
            <a:r>
              <a:rPr kumimoji="1" lang="en-US" altLang="zh-CN" sz="2000" dirty="0"/>
              <a:t>power&lt;=-0.975</a:t>
            </a:r>
            <a:r>
              <a:rPr kumimoji="1" lang="zh-CN" altLang="en-US" sz="2000" dirty="0"/>
              <a:t>：重度</a:t>
            </a:r>
            <a:endParaRPr kumimoji="1" lang="en-US" altLang="zh-CN" sz="2000" dirty="0"/>
          </a:p>
          <a:p>
            <a:r>
              <a:rPr kumimoji="1" lang="en-US" altLang="zh-CN" sz="2000" dirty="0"/>
              <a:t>power&gt;-0.975</a:t>
            </a:r>
            <a:r>
              <a:rPr kumimoji="1" lang="zh-CN" altLang="en-US" sz="2000" dirty="0"/>
              <a:t>：轻度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重点优化模型一：轻度结冰</a:t>
            </a:r>
            <a:r>
              <a:rPr kumimoji="1" lang="en-US" altLang="zh-CN" sz="2000" dirty="0"/>
              <a:t>vs</a:t>
            </a:r>
            <a:r>
              <a:rPr kumimoji="1" lang="zh-CN" altLang="en-US" sz="2000" dirty="0"/>
              <a:t>不结冰</a:t>
            </a:r>
            <a:endParaRPr kumimoji="1" lang="en-US" altLang="zh-CN" sz="20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AEE68F6-D819-8348-9A5D-4101B265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数据分割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总结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61B6B5-B218-6748-9E88-0639D628C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91EAA4C-F599-DA4F-90D9-1294D442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CF6B1C8-05E2-DA4D-B273-02A11C53E4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76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BCE80E-9908-334B-B825-10F159AAB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强规则</a:t>
            </a:r>
            <a:endParaRPr kumimoji="1"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：不结冰</a:t>
            </a:r>
            <a:endParaRPr kumimoji="1" lang="en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kumimoji="1" lang="en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environment_tmp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：不结冰</a:t>
            </a:r>
            <a:endParaRPr kumimoji="1" lang="en-US" altLang="zh-CN" dirty="0"/>
          </a:p>
          <a:p>
            <a:r>
              <a:rPr kumimoji="1" lang="zh-CN" altLang="en-US" sz="2000" dirty="0"/>
              <a:t>欠采样</a:t>
            </a:r>
            <a:endParaRPr kumimoji="1" lang="en-US" altLang="zh-CN" sz="2000" dirty="0"/>
          </a:p>
          <a:p>
            <a:r>
              <a:rPr kumimoji="1" lang="zh-CN" altLang="en-US" sz="2000" dirty="0"/>
              <a:t>确定特征</a:t>
            </a:r>
            <a:r>
              <a:rPr kumimoji="1" lang="en-US" altLang="zh-CN" sz="2000" dirty="0"/>
              <a:t>(12</a:t>
            </a:r>
            <a:r>
              <a:rPr kumimoji="1" lang="zh-CN" altLang="en-US" sz="2000" dirty="0"/>
              <a:t>个原始</a:t>
            </a:r>
            <a:r>
              <a:rPr kumimoji="1" lang="en-US" altLang="zh-CN" sz="2000" dirty="0"/>
              <a:t>+5</a:t>
            </a:r>
            <a:r>
              <a:rPr kumimoji="1" lang="zh-CN" altLang="en-US" sz="2000" dirty="0"/>
              <a:t>个生成</a:t>
            </a:r>
            <a:r>
              <a:rPr kumimoji="1" lang="en-US" altLang="zh-CN" sz="2000" dirty="0"/>
              <a:t>)</a:t>
            </a:r>
          </a:p>
          <a:p>
            <a:r>
              <a:rPr kumimoji="1" lang="zh-CN" altLang="en-US" sz="2000" dirty="0"/>
              <a:t>数据分割</a:t>
            </a:r>
            <a:endParaRPr kumimoji="1" lang="en-US" altLang="zh-CN" sz="2000" dirty="0"/>
          </a:p>
          <a:p>
            <a:pPr lvl="1"/>
            <a:r>
              <a:rPr kumimoji="1" lang="en" altLang="zh-CN" dirty="0"/>
              <a:t>power&lt;=-0.975</a:t>
            </a:r>
            <a:r>
              <a:rPr kumimoji="1" lang="zh-CN" altLang="en" dirty="0"/>
              <a:t>：</a:t>
            </a:r>
            <a:r>
              <a:rPr kumimoji="1" lang="zh-CN" altLang="en-US" dirty="0"/>
              <a:t>重度结冰</a:t>
            </a:r>
          </a:p>
          <a:p>
            <a:pPr lvl="1"/>
            <a:r>
              <a:rPr kumimoji="1" lang="en" altLang="zh-CN" dirty="0"/>
              <a:t>power&gt;-0.975</a:t>
            </a:r>
            <a:r>
              <a:rPr kumimoji="1" lang="zh-CN" altLang="en" dirty="0"/>
              <a:t>：</a:t>
            </a:r>
            <a:r>
              <a:rPr kumimoji="1" lang="zh-CN" altLang="en-US" dirty="0"/>
              <a:t>轻度结冰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D85EEAC-1B09-274B-9672-51FD83B3D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E91D5DF-F51F-8947-990F-5DF609CD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D95ABD4-19B2-3E4E-A7D7-A3CA120D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2EEBDE9-7227-234B-A663-2E23A3F1D86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23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656B9C8-FE14-B046-9AA1-CAB41473B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模型组合、调优</a:t>
            </a:r>
            <a:endParaRPr kumimoji="1" lang="en-US" altLang="zh-CN" dirty="0"/>
          </a:p>
          <a:p>
            <a:r>
              <a:rPr kumimoji="1" lang="zh-CN" altLang="en-US" dirty="0"/>
              <a:t>（五折）交叉</a:t>
            </a:r>
            <a:endParaRPr kumimoji="1" lang="en-US" altLang="zh-CN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#21</a:t>
            </a:r>
            <a:r>
              <a:rPr kumimoji="1" lang="zh-CN" altLang="en-US" dirty="0"/>
              <a:t>来看现实中盲测效果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A5FFF3B-7E60-2C42-B4BF-B232B59A1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后续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752991-9A28-2146-93DD-CBE79498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F7D12E-ED43-5340-97C2-7009742F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67731712-2F14-264F-9F16-2C8AE69EF8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31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Thanks!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E9444CB-CD00-794F-B541-40FD85580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7186961" cy="4968552"/>
          </a:xfrm>
        </p:spPr>
        <p:txBody>
          <a:bodyPr/>
          <a:lstStyle/>
          <a:p>
            <a:r>
              <a:rPr lang="zh-CN" altLang="en-US" dirty="0"/>
              <a:t>一维</a:t>
            </a:r>
            <a:endParaRPr lang="en-US" altLang="zh-CN" dirty="0"/>
          </a:p>
          <a:p>
            <a:pPr lvl="1"/>
            <a:r>
              <a:rPr lang="zh-CN" altLang="en-US" dirty="0"/>
              <a:t>查看两个类别在每个特征上的取值范围是否有明显差别</a:t>
            </a:r>
            <a:endParaRPr lang="en-US" altLang="zh-CN" dirty="0"/>
          </a:p>
          <a:p>
            <a:pPr lvl="1"/>
            <a:r>
              <a:rPr lang="zh-CN" altLang="en-US" dirty="0"/>
              <a:t>找到两个类别不重合的部分，直接预测为对应类别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1DFC505-8231-6E48-A573-CCA406C78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一维强规则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6898414-9CCF-FD4A-90D9-34ED8DCD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CD003B-9DF0-C840-A46D-9EED8646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705F26E-D727-5E4A-96E6-E74A756788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9CA2EC-3239-E946-9A60-37A3E70BA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73" y="1583877"/>
            <a:ext cx="3847557" cy="393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4E4B544-9027-D04B-B58B-3CD4C7F8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0" y="2472080"/>
            <a:ext cx="4536504" cy="361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9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B716E43-6A0D-894B-AE47-61DEDE19E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5674793" cy="4968552"/>
          </a:xfrm>
        </p:spPr>
        <p:txBody>
          <a:bodyPr/>
          <a:lstStyle/>
          <a:p>
            <a:r>
              <a:rPr lang="zh-CN" altLang="en-US" dirty="0"/>
              <a:t>二维、三维</a:t>
            </a:r>
            <a:endParaRPr lang="en-US" altLang="zh-CN" dirty="0"/>
          </a:p>
          <a:p>
            <a:pPr lvl="1"/>
            <a:r>
              <a:rPr lang="zh-CN" altLang="en-US" dirty="0"/>
              <a:t>查看两个类别在每个特征对上的取值范围是否有明显差别</a:t>
            </a:r>
            <a:endParaRPr lang="en-US" altLang="zh-CN" dirty="0"/>
          </a:p>
          <a:p>
            <a:pPr lvl="1"/>
            <a:r>
              <a:rPr lang="zh-CN" altLang="en-US" dirty="0"/>
              <a:t>找到两个类别不重合的部分，直接预测为对应类别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我们最终选出的还是一维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AB90D1C4-1E7E-3346-9C2A-91C9939F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二维、三维强规则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1D2AC37-2F10-AB4A-898D-F53E9D02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875A72-0756-D34E-AD7F-3656B7BA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163DB03-D8FB-304C-8B5B-E2F3D096D0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41C390EF-21D2-854F-8460-825A58981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060446"/>
            <a:ext cx="6193110" cy="4954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0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041AA2-E55B-FB4E-8D31-5D8E99C2D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power</a:t>
            </a:r>
            <a:r>
              <a:rPr lang="zh-CN" altLang="en-US" b="1" dirty="0"/>
              <a:t>和</a:t>
            </a:r>
            <a:r>
              <a:rPr lang="en" altLang="zh-CN" b="1" dirty="0" err="1"/>
              <a:t>wind_speed</a:t>
            </a:r>
            <a:r>
              <a:rPr lang="zh-CN" altLang="en-US" b="1" dirty="0"/>
              <a:t>：</a:t>
            </a:r>
            <a:r>
              <a:rPr lang="en-US" altLang="zh-CN" b="1" dirty="0"/>
              <a:t>16588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BCFEF3-60A1-214B-9F3D-DBC82BC3A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F83C49-9075-8547-8B00-F262652B2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8F43B36-47C1-1247-8E8B-B6A52F7486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39524F8B-D665-0844-B205-4F7C346FD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596305"/>
              </p:ext>
            </p:extLst>
          </p:nvPr>
        </p:nvGraphicFramePr>
        <p:xfrm>
          <a:off x="386610" y="2601195"/>
          <a:ext cx="5042047" cy="10172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36459">
                  <a:extLst>
                    <a:ext uri="{9D8B030D-6E8A-4147-A177-3AD203B41FA5}">
                      <a16:colId xmlns:a16="http://schemas.microsoft.com/office/drawing/2014/main" val="1946760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78042658"/>
                    </a:ext>
                  </a:extLst>
                </a:gridCol>
                <a:gridCol w="1039902">
                  <a:extLst>
                    <a:ext uri="{9D8B030D-6E8A-4147-A177-3AD203B41FA5}">
                      <a16:colId xmlns:a16="http://schemas.microsoft.com/office/drawing/2014/main" val="3369210026"/>
                    </a:ext>
                  </a:extLst>
                </a:gridCol>
                <a:gridCol w="1341550">
                  <a:extLst>
                    <a:ext uri="{9D8B030D-6E8A-4147-A177-3AD203B41FA5}">
                      <a16:colId xmlns:a16="http://schemas.microsoft.com/office/drawing/2014/main" val="1879284783"/>
                    </a:ext>
                  </a:extLst>
                </a:gridCol>
              </a:tblGrid>
              <a:tr h="33907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真实阈值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设置阈值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过滤数目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0506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" altLang="zh-CN" sz="1600" dirty="0"/>
                        <a:t>power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1.87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16581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65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" altLang="zh-CN" sz="1600" dirty="0" err="1"/>
                        <a:t>wind_speed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1.49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11503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422177"/>
                  </a:ext>
                </a:extLst>
              </a:tr>
            </a:tbl>
          </a:graphicData>
        </a:graphic>
      </p:graphicFrame>
      <p:pic>
        <p:nvPicPr>
          <p:cNvPr id="10" name="图片 9" descr="地图的截图&#10;&#10;描述已自动生成">
            <a:extLst>
              <a:ext uri="{FF2B5EF4-FFF2-40B4-BE49-F238E27FC236}">
                <a16:creationId xmlns:a16="http://schemas.microsoft.com/office/drawing/2014/main" id="{5747356B-4A5B-B549-A649-D2622B974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980728"/>
            <a:ext cx="6744072" cy="53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8AA3B1D-8547-624D-8593-BF98C7344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 err="1"/>
              <a:t>environment_tmp</a:t>
            </a:r>
            <a:r>
              <a:rPr lang="zh-CN" altLang="en-US" b="1" dirty="0"/>
              <a:t>：</a:t>
            </a:r>
            <a:r>
              <a:rPr lang="en-US" altLang="zh-CN" b="1" dirty="0"/>
              <a:t>2555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F6088EC-A1D2-7440-9B72-1A89ED3BC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A5BEF3-D97A-944F-ACCF-4EDE97B0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B351676-605F-5947-971C-F6434CB762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027D066-1BA0-CB4F-B3B3-067924A22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02147"/>
              </p:ext>
            </p:extLst>
          </p:nvPr>
        </p:nvGraphicFramePr>
        <p:xfrm>
          <a:off x="263352" y="2263843"/>
          <a:ext cx="5066793" cy="91819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94676098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178042658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369210026"/>
                    </a:ext>
                  </a:extLst>
                </a:gridCol>
                <a:gridCol w="1250369">
                  <a:extLst>
                    <a:ext uri="{9D8B030D-6E8A-4147-A177-3AD203B41FA5}">
                      <a16:colId xmlns:a16="http://schemas.microsoft.com/office/drawing/2014/main" val="1879284783"/>
                    </a:ext>
                  </a:extLst>
                </a:gridCol>
              </a:tblGrid>
              <a:tr h="33907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真实阈值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设置阈值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过滤数目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0506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" altLang="zh-CN" sz="1600" dirty="0" err="1"/>
                        <a:t>environment_tmp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1.47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2555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656"/>
                  </a:ext>
                </a:extLst>
              </a:tr>
            </a:tbl>
          </a:graphicData>
        </a:graphic>
      </p:graphicFrame>
      <p:pic>
        <p:nvPicPr>
          <p:cNvPr id="12" name="内容占位符 11" descr="地图的截图&#10;&#10;描述已自动生成">
            <a:extLst>
              <a:ext uri="{FF2B5EF4-FFF2-40B4-BE49-F238E27FC236}">
                <a16:creationId xmlns:a16="http://schemas.microsoft.com/office/drawing/2014/main" id="{0647221F-E39C-DC4E-B6CC-6F6895A85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87" y="935809"/>
            <a:ext cx="6706513" cy="5365211"/>
          </a:xfrm>
        </p:spPr>
      </p:pic>
    </p:spTree>
    <p:extLst>
      <p:ext uri="{BB962C8B-B14F-4D97-AF65-F5344CB8AC3E}">
        <p14:creationId xmlns:p14="http://schemas.microsoft.com/office/powerpoint/2010/main" val="357096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1EA471-BCE7-004F-A795-F39D467D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pitch1/2/3_moto_tmp</a:t>
            </a:r>
            <a:r>
              <a:rPr lang="zh-CN" altLang="en" b="1" dirty="0"/>
              <a:t>：</a:t>
            </a:r>
            <a:r>
              <a:rPr lang="en-US" altLang="zh-CN" b="1" dirty="0"/>
              <a:t>10871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9CBB65-26C2-024C-98D3-EDA60DD0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71A08-4CCA-5A45-A665-A2005405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106778B-8D58-EE47-BD1A-932940D84F6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E6CF656-9645-2246-BA98-BA06E11B0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741968"/>
              </p:ext>
            </p:extLst>
          </p:nvPr>
        </p:nvGraphicFramePr>
        <p:xfrm>
          <a:off x="122695" y="2583145"/>
          <a:ext cx="5505061" cy="97915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1946760989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178042658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3369210026"/>
                    </a:ext>
                  </a:extLst>
                </a:gridCol>
                <a:gridCol w="1400605">
                  <a:extLst>
                    <a:ext uri="{9D8B030D-6E8A-4147-A177-3AD203B41FA5}">
                      <a16:colId xmlns:a16="http://schemas.microsoft.com/office/drawing/2014/main" val="1879284783"/>
                    </a:ext>
                  </a:extLst>
                </a:gridCol>
              </a:tblGrid>
              <a:tr h="33907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真实阈值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设置阈值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过滤数目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0506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pitch1/2/3_moto_tmp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</a:t>
                      </a:r>
                      <a:r>
                        <a:rPr lang="zh-CN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0.27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10871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656"/>
                  </a:ext>
                </a:extLst>
              </a:tr>
            </a:tbl>
          </a:graphicData>
        </a:graphic>
      </p:graphicFrame>
      <p:pic>
        <p:nvPicPr>
          <p:cNvPr id="13" name="内容占位符 12" descr="地图的截图&#10;&#10;描述已自动生成">
            <a:extLst>
              <a:ext uri="{FF2B5EF4-FFF2-40B4-BE49-F238E27FC236}">
                <a16:creationId xmlns:a16="http://schemas.microsoft.com/office/drawing/2014/main" id="{0FD25059-0304-9D4D-B617-C4CCEBDDA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61" y="1028960"/>
            <a:ext cx="6333344" cy="5066676"/>
          </a:xfrm>
        </p:spPr>
      </p:pic>
    </p:spTree>
    <p:extLst>
      <p:ext uri="{BB962C8B-B14F-4D97-AF65-F5344CB8AC3E}">
        <p14:creationId xmlns:p14="http://schemas.microsoft.com/office/powerpoint/2010/main" val="602404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A1EA471-BCE7-004F-A795-F39D467D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pitch1/2/3/</a:t>
            </a:r>
            <a:r>
              <a:rPr lang="en" altLang="zh-CN" b="1" dirty="0" err="1"/>
              <a:t>mean_angle</a:t>
            </a:r>
            <a:r>
              <a:rPr lang="zh-CN" altLang="en" b="1" dirty="0"/>
              <a:t>：</a:t>
            </a:r>
            <a:r>
              <a:rPr lang="en-US" altLang="zh-CN" b="1" dirty="0"/>
              <a:t>12530</a:t>
            </a:r>
            <a:endParaRPr lang="en" altLang="zh-CN" b="1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9CBB65-26C2-024C-98D3-EDA60DD0E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强规则过滤和数据分割</a:t>
            </a: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E71A08-4CCA-5A45-A665-A20054059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106778B-8D58-EE47-BD1A-932940D84F6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7/15/20</a:t>
            </a:fld>
            <a:endParaRPr 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E6CF656-9645-2246-BA98-BA06E11B0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570563"/>
              </p:ext>
            </p:extLst>
          </p:nvPr>
        </p:nvGraphicFramePr>
        <p:xfrm>
          <a:off x="191344" y="2184708"/>
          <a:ext cx="5616624" cy="97915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4243">
                  <a:extLst>
                    <a:ext uri="{9D8B030D-6E8A-4147-A177-3AD203B41FA5}">
                      <a16:colId xmlns:a16="http://schemas.microsoft.com/office/drawing/2014/main" val="1946760989"/>
                    </a:ext>
                  </a:extLst>
                </a:gridCol>
                <a:gridCol w="1123325">
                  <a:extLst>
                    <a:ext uri="{9D8B030D-6E8A-4147-A177-3AD203B41FA5}">
                      <a16:colId xmlns:a16="http://schemas.microsoft.com/office/drawing/2014/main" val="1178042658"/>
                    </a:ext>
                  </a:extLst>
                </a:gridCol>
                <a:gridCol w="1060918">
                  <a:extLst>
                    <a:ext uri="{9D8B030D-6E8A-4147-A177-3AD203B41FA5}">
                      <a16:colId xmlns:a16="http://schemas.microsoft.com/office/drawing/2014/main" val="3369210026"/>
                    </a:ext>
                  </a:extLst>
                </a:gridCol>
                <a:gridCol w="1248138">
                  <a:extLst>
                    <a:ext uri="{9D8B030D-6E8A-4147-A177-3AD203B41FA5}">
                      <a16:colId xmlns:a16="http://schemas.microsoft.com/office/drawing/2014/main" val="1879284783"/>
                    </a:ext>
                  </a:extLst>
                </a:gridCol>
              </a:tblGrid>
              <a:tr h="33907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特征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真实阈值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设置阈值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过滤数目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405066"/>
                  </a:ext>
                </a:extLst>
              </a:tr>
              <a:tr h="339073">
                <a:tc>
                  <a:txBody>
                    <a:bodyPr/>
                    <a:lstStyle/>
                    <a:p>
                      <a:r>
                        <a:rPr lang="en" altLang="zh-C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pitch1/2/3/</a:t>
                      </a:r>
                      <a:r>
                        <a:rPr lang="en" altLang="zh-C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mean_angle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0.45</a:t>
                      </a:r>
                      <a:r>
                        <a:rPr lang="zh-CN" altLang="en-US" sz="1600" dirty="0"/>
                        <a:t>，</a:t>
                      </a:r>
                      <a:r>
                        <a:rPr lang="en-US" altLang="zh-CN" sz="1600" dirty="0"/>
                        <a:t>0.46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12530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912656"/>
                  </a:ext>
                </a:extLst>
              </a:tr>
            </a:tbl>
          </a:graphicData>
        </a:graphic>
      </p:graphicFrame>
      <p:pic>
        <p:nvPicPr>
          <p:cNvPr id="15" name="内容占位符 14" descr="地图的截图&#10;&#10;描述已自动生成">
            <a:extLst>
              <a:ext uri="{FF2B5EF4-FFF2-40B4-BE49-F238E27FC236}">
                <a16:creationId xmlns:a16="http://schemas.microsoft.com/office/drawing/2014/main" id="{0EF61A0D-9FFA-6948-81DA-D34D2A0FF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45" y="977766"/>
            <a:ext cx="6574836" cy="5259869"/>
          </a:xfrm>
        </p:spPr>
      </p:pic>
    </p:spTree>
    <p:extLst>
      <p:ext uri="{BB962C8B-B14F-4D97-AF65-F5344CB8AC3E}">
        <p14:creationId xmlns:p14="http://schemas.microsoft.com/office/powerpoint/2010/main" val="4053787036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amertemplateforword.potx" id="{397D0D74-E5FD-0644-A91A-687DC0CA20B1}" vid="{96F4604E-5367-8F44-8C7C-34A075BF57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1413</Words>
  <Application>Microsoft Macintosh PowerPoint</Application>
  <PresentationFormat>宽屏</PresentationFormat>
  <Paragraphs>374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Microsoft YaHei</vt:lpstr>
      <vt:lpstr>Arial</vt:lpstr>
      <vt:lpstr>Calibri</vt:lpstr>
      <vt:lpstr>Consolas</vt:lpstr>
      <vt:lpstr>Verdana</vt:lpstr>
      <vt:lpstr>Beamer_Presentation_template</vt:lpstr>
      <vt:lpstr>强规则过滤和数据分割</vt:lpstr>
      <vt:lpstr>强规则过滤</vt:lpstr>
      <vt:lpstr>强规则过滤——介绍</vt:lpstr>
      <vt:lpstr>一维强规则</vt:lpstr>
      <vt:lpstr>二维、三维强规则</vt:lpstr>
      <vt:lpstr>power和wind_speed：16588</vt:lpstr>
      <vt:lpstr>environment_tmp：2555</vt:lpstr>
      <vt:lpstr>pitch1/2/3_moto_tmp：10871</vt:lpstr>
      <vt:lpstr>pitch1/2/3/mean_angle：12530</vt:lpstr>
      <vt:lpstr>强规则选择</vt:lpstr>
      <vt:lpstr>强规则过滤——效果</vt:lpstr>
      <vt:lpstr>Cont.</vt:lpstr>
      <vt:lpstr>数据不均衡</vt:lpstr>
      <vt:lpstr>数据不均衡</vt:lpstr>
      <vt:lpstr>方法一：class_weight</vt:lpstr>
      <vt:lpstr>方法二：欠采样</vt:lpstr>
      <vt:lpstr>方法三：过采样</vt:lpstr>
      <vt:lpstr>类别均衡方法比较</vt:lpstr>
      <vt:lpstr>确定特征</vt:lpstr>
      <vt:lpstr>确定特征</vt:lpstr>
      <vt:lpstr>数据分割</vt:lpstr>
      <vt:lpstr>数据分割——介绍</vt:lpstr>
      <vt:lpstr>方法一 结冰数据聚类</vt:lpstr>
      <vt:lpstr>方法二 借助基于树的分类器</vt:lpstr>
      <vt:lpstr>Cont.</vt:lpstr>
      <vt:lpstr>猜测</vt:lpstr>
      <vt:lpstr>验证猜测</vt:lpstr>
      <vt:lpstr>Cont.</vt:lpstr>
      <vt:lpstr>Cont.</vt:lpstr>
      <vt:lpstr>数据分割——子模型效果</vt:lpstr>
      <vt:lpstr>Cont.</vt:lpstr>
      <vt:lpstr>数据分割——分割效果</vt:lpstr>
      <vt:lpstr>Cont.</vt:lpstr>
      <vt:lpstr>数据分割——总结</vt:lpstr>
      <vt:lpstr>总结</vt:lpstr>
      <vt:lpstr>后续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 qw</dc:creator>
  <cp:lastModifiedBy/>
  <cp:revision>1</cp:revision>
  <dcterms:created xsi:type="dcterms:W3CDTF">2020-05-09T18:20:10Z</dcterms:created>
  <dcterms:modified xsi:type="dcterms:W3CDTF">2020-07-15T09:59:26Z</dcterms:modified>
</cp:coreProperties>
</file>